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B5C"/>
    <a:srgbClr val="00A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A77454-6B68-48CE-9975-5621ED6ACA93}" v="4" dt="2020-10-28T20:51:13.00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298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e Kozlowicz" userId="da460fa7-2286-4331-9902-71b478dff05f" providerId="ADAL" clId="{ACA77454-6B68-48CE-9975-5621ED6ACA93}"/>
    <pc:docChg chg="custSel modSld">
      <pc:chgData name="Joe Kozlowicz" userId="da460fa7-2286-4331-9902-71b478dff05f" providerId="ADAL" clId="{ACA77454-6B68-48CE-9975-5621ED6ACA93}" dt="2020-10-28T20:55:37.430" v="118" actId="14100"/>
      <pc:docMkLst>
        <pc:docMk/>
      </pc:docMkLst>
      <pc:sldChg chg="addSp delSp modSp mod">
        <pc:chgData name="Joe Kozlowicz" userId="da460fa7-2286-4331-9902-71b478dff05f" providerId="ADAL" clId="{ACA77454-6B68-48CE-9975-5621ED6ACA93}" dt="2020-10-28T20:55:37.430" v="118" actId="14100"/>
        <pc:sldMkLst>
          <pc:docMk/>
          <pc:sldMk cId="0" sldId="256"/>
        </pc:sldMkLst>
        <pc:spChg chg="mod">
          <ac:chgData name="Joe Kozlowicz" userId="da460fa7-2286-4331-9902-71b478dff05f" providerId="ADAL" clId="{ACA77454-6B68-48CE-9975-5621ED6ACA93}" dt="2020-10-28T20:55:20.524" v="117" actId="20577"/>
          <ac:spMkLst>
            <pc:docMk/>
            <pc:sldMk cId="0" sldId="256"/>
            <ac:spMk id="2" creationId="{00000000-0000-0000-0000-000000000000}"/>
          </ac:spMkLst>
        </pc:spChg>
        <pc:spChg chg="mod">
          <ac:chgData name="Joe Kozlowicz" userId="da460fa7-2286-4331-9902-71b478dff05f" providerId="ADAL" clId="{ACA77454-6B68-48CE-9975-5621ED6ACA93}" dt="2020-10-28T20:39:29.559" v="20" actId="1076"/>
          <ac:spMkLst>
            <pc:docMk/>
            <pc:sldMk cId="0" sldId="256"/>
            <ac:spMk id="3" creationId="{00000000-0000-0000-0000-000000000000}"/>
          </ac:spMkLst>
        </pc:spChg>
        <pc:spChg chg="mod">
          <ac:chgData name="Joe Kozlowicz" userId="da460fa7-2286-4331-9902-71b478dff05f" providerId="ADAL" clId="{ACA77454-6B68-48CE-9975-5621ED6ACA93}" dt="2020-10-28T20:39:33.111" v="21" actId="1076"/>
          <ac:spMkLst>
            <pc:docMk/>
            <pc:sldMk cId="0" sldId="256"/>
            <ac:spMk id="5" creationId="{00000000-0000-0000-0000-000000000000}"/>
          </ac:spMkLst>
        </pc:spChg>
        <pc:spChg chg="mod">
          <ac:chgData name="Joe Kozlowicz" userId="da460fa7-2286-4331-9902-71b478dff05f" providerId="ADAL" clId="{ACA77454-6B68-48CE-9975-5621ED6ACA93}" dt="2020-10-28T20:51:06.394" v="66" actId="20577"/>
          <ac:spMkLst>
            <pc:docMk/>
            <pc:sldMk cId="0" sldId="256"/>
            <ac:spMk id="7" creationId="{00000000-0000-0000-0000-000000000000}"/>
          </ac:spMkLst>
        </pc:spChg>
        <pc:spChg chg="mod ord">
          <ac:chgData name="Joe Kozlowicz" userId="da460fa7-2286-4331-9902-71b478dff05f" providerId="ADAL" clId="{ACA77454-6B68-48CE-9975-5621ED6ACA93}" dt="2020-10-28T20:54:14.303" v="115" actId="1036"/>
          <ac:spMkLst>
            <pc:docMk/>
            <pc:sldMk cId="0" sldId="256"/>
            <ac:spMk id="16" creationId="{00000000-0000-0000-0000-000000000000}"/>
          </ac:spMkLst>
        </pc:spChg>
        <pc:spChg chg="add mod">
          <ac:chgData name="Joe Kozlowicz" userId="da460fa7-2286-4331-9902-71b478dff05f" providerId="ADAL" clId="{ACA77454-6B68-48CE-9975-5621ED6ACA93}" dt="2020-10-28T20:55:37.430" v="118" actId="14100"/>
          <ac:spMkLst>
            <pc:docMk/>
            <pc:sldMk cId="0" sldId="256"/>
            <ac:spMk id="26" creationId="{DD090E1C-ED20-49AF-A907-7EE1CDB910C0}"/>
          </ac:spMkLst>
        </pc:spChg>
        <pc:spChg chg="mod">
          <ac:chgData name="Joe Kozlowicz" userId="da460fa7-2286-4331-9902-71b478dff05f" providerId="ADAL" clId="{ACA77454-6B68-48CE-9975-5621ED6ACA93}" dt="2020-10-28T20:39:14.408" v="13" actId="1036"/>
          <ac:spMkLst>
            <pc:docMk/>
            <pc:sldMk cId="0" sldId="256"/>
            <ac:spMk id="36" creationId="{78AC239E-481F-459E-9CE7-69B9B705B042}"/>
          </ac:spMkLst>
        </pc:spChg>
        <pc:grpChg chg="del">
          <ac:chgData name="Joe Kozlowicz" userId="da460fa7-2286-4331-9902-71b478dff05f" providerId="ADAL" clId="{ACA77454-6B68-48CE-9975-5621ED6ACA93}" dt="2020-10-28T20:53:47.593" v="105" actId="478"/>
          <ac:grpSpMkLst>
            <pc:docMk/>
            <pc:sldMk cId="0" sldId="256"/>
            <ac:grpSpMk id="10" creationId="{00000000-0000-0000-0000-000000000000}"/>
          </ac:grpSpMkLst>
        </pc:grpChg>
        <pc:picChg chg="add mod">
          <ac:chgData name="Joe Kozlowicz" userId="da460fa7-2286-4331-9902-71b478dff05f" providerId="ADAL" clId="{ACA77454-6B68-48CE-9975-5621ED6ACA93}" dt="2020-10-28T20:49:11.035" v="32" actId="1076"/>
          <ac:picMkLst>
            <pc:docMk/>
            <pc:sldMk cId="0" sldId="256"/>
            <ac:picMk id="19" creationId="{D62A7500-EE11-4886-8A3E-2A62CFF6F4BC}"/>
          </ac:picMkLst>
        </pc:picChg>
        <pc:picChg chg="add mod">
          <ac:chgData name="Joe Kozlowicz" userId="da460fa7-2286-4331-9902-71b478dff05f" providerId="ADAL" clId="{ACA77454-6B68-48CE-9975-5621ED6ACA93}" dt="2020-10-28T20:50:33.540" v="46" actId="1076"/>
          <ac:picMkLst>
            <pc:docMk/>
            <pc:sldMk cId="0" sldId="256"/>
            <ac:picMk id="21" creationId="{E9FB8C88-DB62-4B86-B2BB-0396D5CDEDF0}"/>
          </ac:picMkLst>
        </pc:picChg>
        <pc:picChg chg="add mod">
          <ac:chgData name="Joe Kozlowicz" userId="da460fa7-2286-4331-9902-71b478dff05f" providerId="ADAL" clId="{ACA77454-6B68-48CE-9975-5621ED6ACA93}" dt="2020-10-28T20:50:54.878" v="59" actId="1076"/>
          <ac:picMkLst>
            <pc:docMk/>
            <pc:sldMk cId="0" sldId="256"/>
            <ac:picMk id="23" creationId="{82CF33A6-7B3E-485B-902E-D417FFFEA3CA}"/>
          </ac:picMkLst>
        </pc:picChg>
        <pc:picChg chg="add mod">
          <ac:chgData name="Joe Kozlowicz" userId="da460fa7-2286-4331-9902-71b478dff05f" providerId="ADAL" clId="{ACA77454-6B68-48CE-9975-5621ED6ACA93}" dt="2020-10-28T20:51:32.684" v="79" actId="1076"/>
          <ac:picMkLst>
            <pc:docMk/>
            <pc:sldMk cId="0" sldId="256"/>
            <ac:picMk id="25" creationId="{FB9ADD04-100F-4B90-B5C4-74DB61919C04}"/>
          </ac:picMkLst>
        </pc:picChg>
        <pc:picChg chg="del mod">
          <ac:chgData name="Joe Kozlowicz" userId="da460fa7-2286-4331-9902-71b478dff05f" providerId="ADAL" clId="{ACA77454-6B68-48CE-9975-5621ED6ACA93}" dt="2020-10-28T20:48:27.530" v="22" actId="478"/>
          <ac:picMkLst>
            <pc:docMk/>
            <pc:sldMk cId="0" sldId="256"/>
            <ac:picMk id="40" creationId="{4EFD34B8-571C-485E-A1F4-CF94B1532474}"/>
          </ac:picMkLst>
        </pc:picChg>
        <pc:picChg chg="del mod">
          <ac:chgData name="Joe Kozlowicz" userId="da460fa7-2286-4331-9902-71b478dff05f" providerId="ADAL" clId="{ACA77454-6B68-48CE-9975-5621ED6ACA93}" dt="2020-10-28T20:48:28.783" v="23" actId="478"/>
          <ac:picMkLst>
            <pc:docMk/>
            <pc:sldMk cId="0" sldId="256"/>
            <ac:picMk id="42" creationId="{D492C1C6-4D5C-410D-AAD8-91220486569F}"/>
          </ac:picMkLst>
        </pc:picChg>
        <pc:picChg chg="del mod">
          <ac:chgData name="Joe Kozlowicz" userId="da460fa7-2286-4331-9902-71b478dff05f" providerId="ADAL" clId="{ACA77454-6B68-48CE-9975-5621ED6ACA93}" dt="2020-10-28T20:48:29.906" v="24" actId="478"/>
          <ac:picMkLst>
            <pc:docMk/>
            <pc:sldMk cId="0" sldId="256"/>
            <ac:picMk id="44" creationId="{DF0499AE-87B6-4629-959F-C6A2A5D019F7}"/>
          </ac:picMkLst>
        </pc:picChg>
        <pc:picChg chg="del mod">
          <ac:chgData name="Joe Kozlowicz" userId="da460fa7-2286-4331-9902-71b478dff05f" providerId="ADAL" clId="{ACA77454-6B68-48CE-9975-5621ED6ACA93}" dt="2020-10-28T20:48:30.645" v="25" actId="478"/>
          <ac:picMkLst>
            <pc:docMk/>
            <pc:sldMk cId="0" sldId="256"/>
            <ac:picMk id="46" creationId="{B813AAA2-106B-468B-8848-F7A2B8E22054}"/>
          </ac:picMkLst>
        </pc:picChg>
        <pc:picChg chg="mod ord">
          <ac:chgData name="Joe Kozlowicz" userId="da460fa7-2286-4331-9902-71b478dff05f" providerId="ADAL" clId="{ACA77454-6B68-48CE-9975-5621ED6ACA93}" dt="2020-10-28T20:54:14.303" v="115" actId="1036"/>
          <ac:picMkLst>
            <pc:docMk/>
            <pc:sldMk cId="0" sldId="256"/>
            <ac:picMk id="48" creationId="{44AB3F26-C4A9-4D05-8BE5-42322D6A9DF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ACDC"/>
                </a:solidFill>
                <a:latin typeface="Roboto Light"/>
                <a:cs typeface="Roboto Ligh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ACDC"/>
                </a:solidFill>
                <a:latin typeface="Roboto Light"/>
                <a:cs typeface="Roboto Light"/>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00ACDC"/>
                </a:solidFill>
                <a:latin typeface="Roboto Light"/>
                <a:cs typeface="Roboto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104415" cy="9418320"/>
          </a:xfrm>
          <a:prstGeom prst="rect">
            <a:avLst/>
          </a:prstGeom>
          <a:blipFill>
            <a:blip r:embed="rId7" cstate="print"/>
            <a:stretch>
              <a:fillRect/>
            </a:stretch>
          </a:blipFill>
        </p:spPr>
        <p:txBody>
          <a:bodyPr wrap="square" lIns="0" tIns="0" rIns="0" bIns="0" rtlCol="0"/>
          <a:lstStyle/>
          <a:p>
            <a:endParaRPr/>
          </a:p>
        </p:txBody>
      </p:sp>
      <p:sp>
        <p:nvSpPr>
          <p:cNvPr id="17" name="bg object 17"/>
          <p:cNvSpPr/>
          <p:nvPr/>
        </p:nvSpPr>
        <p:spPr>
          <a:xfrm>
            <a:off x="0" y="12"/>
            <a:ext cx="2104415" cy="7035012"/>
          </a:xfrm>
          <a:prstGeom prst="rect">
            <a:avLst/>
          </a:prstGeom>
          <a:blipFill>
            <a:blip r:embed="rId8" cstate="print"/>
            <a:stretch>
              <a:fillRect/>
            </a:stretch>
          </a:blipFill>
        </p:spPr>
        <p:txBody>
          <a:bodyPr wrap="square" lIns="0" tIns="0" rIns="0" bIns="0" rtlCol="0"/>
          <a:lstStyle/>
          <a:p>
            <a:endParaRPr/>
          </a:p>
        </p:txBody>
      </p:sp>
      <p:sp>
        <p:nvSpPr>
          <p:cNvPr id="18" name="bg object 18"/>
          <p:cNvSpPr/>
          <p:nvPr/>
        </p:nvSpPr>
        <p:spPr>
          <a:xfrm>
            <a:off x="2098062" y="0"/>
            <a:ext cx="0" cy="9418320"/>
          </a:xfrm>
          <a:custGeom>
            <a:avLst/>
            <a:gdLst/>
            <a:ahLst/>
            <a:cxnLst/>
            <a:rect l="l" t="t" r="r" b="b"/>
            <a:pathLst>
              <a:path h="9418320">
                <a:moveTo>
                  <a:pt x="0" y="9272016"/>
                </a:moveTo>
                <a:lnTo>
                  <a:pt x="0" y="9418320"/>
                </a:lnTo>
              </a:path>
              <a:path h="9418320">
                <a:moveTo>
                  <a:pt x="0" y="0"/>
                </a:moveTo>
                <a:lnTo>
                  <a:pt x="0" y="4700016"/>
                </a:lnTo>
              </a:path>
            </a:pathLst>
          </a:custGeom>
          <a:ln w="12700">
            <a:solidFill>
              <a:srgbClr val="FFDA3A"/>
            </a:solidFill>
          </a:ln>
        </p:spPr>
        <p:txBody>
          <a:bodyPr wrap="square" lIns="0" tIns="0" rIns="0" bIns="0" rtlCol="0"/>
          <a:lstStyle/>
          <a:p>
            <a:endParaRPr/>
          </a:p>
        </p:txBody>
      </p:sp>
      <p:sp>
        <p:nvSpPr>
          <p:cNvPr id="19" name="bg object 19"/>
          <p:cNvSpPr/>
          <p:nvPr/>
        </p:nvSpPr>
        <p:spPr>
          <a:xfrm>
            <a:off x="301752" y="4700015"/>
            <a:ext cx="7187565" cy="4572000"/>
          </a:xfrm>
          <a:custGeom>
            <a:avLst/>
            <a:gdLst/>
            <a:ahLst/>
            <a:cxnLst/>
            <a:rect l="l" t="t" r="r" b="b"/>
            <a:pathLst>
              <a:path w="7187565" h="4572000">
                <a:moveTo>
                  <a:pt x="7187183" y="0"/>
                </a:moveTo>
                <a:lnTo>
                  <a:pt x="0" y="0"/>
                </a:lnTo>
                <a:lnTo>
                  <a:pt x="0" y="4572000"/>
                </a:lnTo>
                <a:lnTo>
                  <a:pt x="7187183" y="4572000"/>
                </a:lnTo>
                <a:lnTo>
                  <a:pt x="7187183" y="0"/>
                </a:lnTo>
                <a:close/>
              </a:path>
            </a:pathLst>
          </a:custGeom>
          <a:solidFill>
            <a:srgbClr val="00AEEF"/>
          </a:solidFill>
        </p:spPr>
        <p:txBody>
          <a:bodyPr wrap="square" lIns="0" tIns="0" rIns="0" bIns="0" rtlCol="0"/>
          <a:lstStyle/>
          <a:p>
            <a:endParaRPr/>
          </a:p>
        </p:txBody>
      </p:sp>
      <p:sp>
        <p:nvSpPr>
          <p:cNvPr id="2" name="Holder 2"/>
          <p:cNvSpPr>
            <a:spLocks noGrp="1"/>
          </p:cNvSpPr>
          <p:nvPr>
            <p:ph type="title"/>
          </p:nvPr>
        </p:nvSpPr>
        <p:spPr>
          <a:xfrm>
            <a:off x="2229104" y="614360"/>
            <a:ext cx="3314191" cy="1018539"/>
          </a:xfrm>
          <a:prstGeom prst="rect">
            <a:avLst/>
          </a:prstGeom>
        </p:spPr>
        <p:txBody>
          <a:bodyPr wrap="square" lIns="0" tIns="0" rIns="0" bIns="0">
            <a:spAutoFit/>
          </a:bodyPr>
          <a:lstStyle>
            <a:lvl1pPr>
              <a:defRPr sz="3600" b="0" i="0">
                <a:solidFill>
                  <a:srgbClr val="00ACDC"/>
                </a:solidFill>
                <a:latin typeface="Roboto Light"/>
                <a:cs typeface="Roboto Light"/>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10/28/2020</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47035" y="1976973"/>
            <a:ext cx="4944365" cy="2164054"/>
          </a:xfrm>
          <a:prstGeom prst="rect">
            <a:avLst/>
          </a:prstGeom>
        </p:spPr>
        <p:txBody>
          <a:bodyPr vert="horz" wrap="square" lIns="0" tIns="12700" rIns="0" bIns="0" rtlCol="0">
            <a:spAutoFit/>
          </a:bodyPr>
          <a:lstStyle/>
          <a:p>
            <a:pPr marL="12700">
              <a:lnSpc>
                <a:spcPct val="100000"/>
              </a:lnSpc>
              <a:spcBef>
                <a:spcPts val="100"/>
              </a:spcBef>
            </a:pPr>
            <a:r>
              <a:rPr lang="en-US" sz="1200" b="1" dirty="0">
                <a:solidFill>
                  <a:srgbClr val="00ACDC"/>
                </a:solidFill>
                <a:latin typeface="Roboto"/>
                <a:cs typeface="Roboto"/>
              </a:rPr>
              <a:t>Build the next generation of software applications and accelerate your speed of delivery. </a:t>
            </a:r>
          </a:p>
          <a:p>
            <a:pPr marL="12700">
              <a:lnSpc>
                <a:spcPct val="100000"/>
              </a:lnSpc>
              <a:spcBef>
                <a:spcPts val="100"/>
              </a:spcBef>
            </a:pPr>
            <a:endParaRPr sz="1050" dirty="0">
              <a:latin typeface="Roboto"/>
              <a:cs typeface="Roboto"/>
            </a:endParaRPr>
          </a:p>
          <a:p>
            <a:pPr marL="12700" marR="5080">
              <a:lnSpc>
                <a:spcPct val="116700"/>
              </a:lnSpc>
              <a:spcBef>
                <a:spcPts val="5"/>
              </a:spcBef>
            </a:pPr>
            <a:r>
              <a:rPr lang="en-US" sz="1000" spc="5" dirty="0">
                <a:solidFill>
                  <a:srgbClr val="5E6062"/>
                </a:solidFill>
                <a:latin typeface="Roboto"/>
                <a:cs typeface="Roboto"/>
              </a:rPr>
              <a:t>Digital transformation is never-ending: your applications must continually adapt to meet new business requirements and accommodate modern IT infrastructure capabilities and platforms. This modernization process can be easy in some cases and heavily involved in others. Lunavi has the Azure expertise and in-house DevOps delivery teams to help you discover the best path forward. </a:t>
            </a:r>
          </a:p>
          <a:p>
            <a:pPr marL="12700" marR="5080">
              <a:lnSpc>
                <a:spcPct val="116700"/>
              </a:lnSpc>
              <a:spcBef>
                <a:spcPts val="5"/>
              </a:spcBef>
            </a:pPr>
            <a:endParaRPr lang="en-US" sz="1000" spc="5" dirty="0">
              <a:solidFill>
                <a:srgbClr val="5E6062"/>
              </a:solidFill>
              <a:latin typeface="Roboto"/>
              <a:cs typeface="Roboto"/>
            </a:endParaRPr>
          </a:p>
          <a:p>
            <a:pPr marL="12700" marR="5080">
              <a:lnSpc>
                <a:spcPct val="116700"/>
              </a:lnSpc>
              <a:spcBef>
                <a:spcPts val="5"/>
              </a:spcBef>
            </a:pPr>
            <a:r>
              <a:rPr lang="en-US" sz="1000" spc="5" dirty="0">
                <a:solidFill>
                  <a:srgbClr val="5E6062"/>
                </a:solidFill>
                <a:latin typeface="Roboto"/>
                <a:cs typeface="Roboto"/>
              </a:rPr>
              <a:t>In our in-depth modern application workshop we will work with you build a proof-of-concept application in Azure that meets your functionality requirements to fulfill the business need, while also adopting modern, scalable underlying infrastructure.</a:t>
            </a:r>
            <a:endParaRPr sz="1000" dirty="0">
              <a:latin typeface="Roboto"/>
              <a:cs typeface="Roboto"/>
            </a:endParaRPr>
          </a:p>
        </p:txBody>
      </p:sp>
      <p:sp>
        <p:nvSpPr>
          <p:cNvPr id="3" name="object 3"/>
          <p:cNvSpPr txBox="1"/>
          <p:nvPr/>
        </p:nvSpPr>
        <p:spPr>
          <a:xfrm>
            <a:off x="1219200" y="5021997"/>
            <a:ext cx="1005840" cy="754053"/>
          </a:xfrm>
          <a:prstGeom prst="rect">
            <a:avLst/>
          </a:prstGeom>
        </p:spPr>
        <p:txBody>
          <a:bodyPr vert="horz" wrap="square" lIns="0" tIns="35560" rIns="0" bIns="0" rtlCol="0">
            <a:spAutoFit/>
          </a:bodyPr>
          <a:lstStyle/>
          <a:p>
            <a:pPr marL="12700" marR="5080">
              <a:lnSpc>
                <a:spcPts val="1400"/>
              </a:lnSpc>
              <a:spcBef>
                <a:spcPts val="280"/>
              </a:spcBef>
            </a:pPr>
            <a:r>
              <a:rPr lang="en-US" sz="1300" b="1" dirty="0">
                <a:solidFill>
                  <a:srgbClr val="FFDA3A"/>
                </a:solidFill>
                <a:latin typeface="Roboto"/>
                <a:cs typeface="Roboto"/>
              </a:rPr>
              <a:t>TAKE ADVANTAGE OF CLOUD</a:t>
            </a:r>
            <a:endParaRPr sz="1300" dirty="0">
              <a:latin typeface="Roboto"/>
              <a:cs typeface="Roboto"/>
            </a:endParaRPr>
          </a:p>
        </p:txBody>
      </p:sp>
      <p:sp>
        <p:nvSpPr>
          <p:cNvPr id="4" name="object 4"/>
          <p:cNvSpPr txBox="1"/>
          <p:nvPr/>
        </p:nvSpPr>
        <p:spPr>
          <a:xfrm>
            <a:off x="602689" y="5721465"/>
            <a:ext cx="2971800" cy="755335"/>
          </a:xfrm>
          <a:prstGeom prst="rect">
            <a:avLst/>
          </a:prstGeom>
        </p:spPr>
        <p:txBody>
          <a:bodyPr vert="horz" wrap="square" lIns="0" tIns="12700" rIns="0" bIns="0" rtlCol="0">
            <a:spAutoFit/>
          </a:bodyPr>
          <a:lstStyle/>
          <a:p>
            <a:pPr marL="12700" marR="200660">
              <a:lnSpc>
                <a:spcPct val="116700"/>
              </a:lnSpc>
              <a:spcBef>
                <a:spcPts val="900"/>
              </a:spcBef>
            </a:pPr>
            <a:r>
              <a:rPr lang="en-US" sz="1050" spc="-10" dirty="0">
                <a:solidFill>
                  <a:srgbClr val="FFFFFF"/>
                </a:solidFill>
                <a:latin typeface="Roboto"/>
                <a:cs typeface="Roboto"/>
              </a:rPr>
              <a:t>Go beyond “lift and shift” by refactoring your apps to natively run on cloud platforms, reduce your overall cloud spend, and introduce opportunities for automation.</a:t>
            </a:r>
            <a:endParaRPr sz="1050" dirty="0">
              <a:latin typeface="Roboto"/>
              <a:cs typeface="Roboto"/>
            </a:endParaRPr>
          </a:p>
        </p:txBody>
      </p:sp>
      <p:sp>
        <p:nvSpPr>
          <p:cNvPr id="5" name="object 5"/>
          <p:cNvSpPr txBox="1"/>
          <p:nvPr/>
        </p:nvSpPr>
        <p:spPr>
          <a:xfrm>
            <a:off x="4790525" y="5018482"/>
            <a:ext cx="1463040" cy="754053"/>
          </a:xfrm>
          <a:prstGeom prst="rect">
            <a:avLst/>
          </a:prstGeom>
        </p:spPr>
        <p:txBody>
          <a:bodyPr vert="horz" wrap="square" lIns="0" tIns="35560" rIns="0" bIns="0" rtlCol="0">
            <a:spAutoFit/>
          </a:bodyPr>
          <a:lstStyle/>
          <a:p>
            <a:pPr marL="12700" marR="5080">
              <a:lnSpc>
                <a:spcPts val="1400"/>
              </a:lnSpc>
              <a:spcBef>
                <a:spcPts val="280"/>
              </a:spcBef>
            </a:pPr>
            <a:r>
              <a:rPr lang="en-US" sz="1300" b="1" spc="-5" dirty="0">
                <a:solidFill>
                  <a:srgbClr val="FFDA3A"/>
                </a:solidFill>
                <a:latin typeface="Roboto"/>
                <a:cs typeface="Roboto"/>
              </a:rPr>
              <a:t>MODERNIZE UNDERLYING INFRASTRUCTURE</a:t>
            </a:r>
            <a:endParaRPr sz="1300" dirty="0">
              <a:latin typeface="Roboto"/>
              <a:cs typeface="Roboto"/>
            </a:endParaRPr>
          </a:p>
        </p:txBody>
      </p:sp>
      <p:sp>
        <p:nvSpPr>
          <p:cNvPr id="6" name="object 6"/>
          <p:cNvSpPr txBox="1"/>
          <p:nvPr/>
        </p:nvSpPr>
        <p:spPr>
          <a:xfrm>
            <a:off x="4175760" y="5736894"/>
            <a:ext cx="2971800" cy="755335"/>
          </a:xfrm>
          <a:prstGeom prst="rect">
            <a:avLst/>
          </a:prstGeom>
        </p:spPr>
        <p:txBody>
          <a:bodyPr vert="horz" wrap="square" lIns="0" tIns="12700" rIns="0" bIns="0" rtlCol="0">
            <a:spAutoFit/>
          </a:bodyPr>
          <a:lstStyle/>
          <a:p>
            <a:pPr marL="12700" marR="5080">
              <a:lnSpc>
                <a:spcPct val="116700"/>
              </a:lnSpc>
              <a:spcBef>
                <a:spcPts val="900"/>
              </a:spcBef>
            </a:pPr>
            <a:r>
              <a:rPr lang="en-US" sz="1050" spc="-5" dirty="0">
                <a:solidFill>
                  <a:srgbClr val="FFFFFF"/>
                </a:solidFill>
                <a:latin typeface="Roboto"/>
                <a:cs typeface="Roboto"/>
              </a:rPr>
              <a:t>If you’re due for a hardware refresh or struggling with aging infrastructure, it’s the perfect time to migrate your apps and redesign them for the latest technology.</a:t>
            </a:r>
          </a:p>
        </p:txBody>
      </p:sp>
      <p:sp>
        <p:nvSpPr>
          <p:cNvPr id="7" name="object 7"/>
          <p:cNvSpPr txBox="1"/>
          <p:nvPr/>
        </p:nvSpPr>
        <p:spPr>
          <a:xfrm>
            <a:off x="1226111" y="7121684"/>
            <a:ext cx="1151255" cy="574516"/>
          </a:xfrm>
          <a:prstGeom prst="rect">
            <a:avLst/>
          </a:prstGeom>
        </p:spPr>
        <p:txBody>
          <a:bodyPr vert="horz" wrap="square" lIns="0" tIns="35560" rIns="0" bIns="0" rtlCol="0">
            <a:spAutoFit/>
          </a:bodyPr>
          <a:lstStyle/>
          <a:p>
            <a:pPr marL="12700" marR="5080">
              <a:lnSpc>
                <a:spcPts val="1400"/>
              </a:lnSpc>
              <a:spcBef>
                <a:spcPts val="280"/>
              </a:spcBef>
            </a:pPr>
            <a:r>
              <a:rPr lang="en-US" sz="1300" b="1" dirty="0">
                <a:solidFill>
                  <a:srgbClr val="FFDA3A"/>
                </a:solidFill>
                <a:latin typeface="Roboto"/>
                <a:cs typeface="Roboto"/>
              </a:rPr>
              <a:t>EMBRACE HYBRID </a:t>
            </a:r>
            <a:br>
              <a:rPr lang="en-US" sz="1300" b="1" dirty="0">
                <a:solidFill>
                  <a:srgbClr val="FFDA3A"/>
                </a:solidFill>
                <a:latin typeface="Roboto"/>
                <a:cs typeface="Roboto"/>
              </a:rPr>
            </a:br>
            <a:r>
              <a:rPr lang="en-US" sz="1300" b="1" dirty="0">
                <a:solidFill>
                  <a:srgbClr val="FFDA3A"/>
                </a:solidFill>
                <a:latin typeface="Roboto"/>
                <a:cs typeface="Roboto"/>
              </a:rPr>
              <a:t>&amp; MOBILE</a:t>
            </a:r>
            <a:endParaRPr sz="1300" dirty="0">
              <a:latin typeface="Roboto"/>
              <a:cs typeface="Roboto"/>
            </a:endParaRPr>
          </a:p>
        </p:txBody>
      </p:sp>
      <p:sp>
        <p:nvSpPr>
          <p:cNvPr id="8" name="object 8"/>
          <p:cNvSpPr txBox="1"/>
          <p:nvPr/>
        </p:nvSpPr>
        <p:spPr>
          <a:xfrm>
            <a:off x="609600" y="7809225"/>
            <a:ext cx="2743200" cy="944361"/>
          </a:xfrm>
          <a:prstGeom prst="rect">
            <a:avLst/>
          </a:prstGeom>
        </p:spPr>
        <p:txBody>
          <a:bodyPr vert="horz" wrap="square" lIns="0" tIns="12700" rIns="0" bIns="0" rtlCol="0">
            <a:spAutoFit/>
          </a:bodyPr>
          <a:lstStyle/>
          <a:p>
            <a:pPr marL="12700" marR="5080">
              <a:lnSpc>
                <a:spcPct val="116700"/>
              </a:lnSpc>
              <a:spcBef>
                <a:spcPts val="900"/>
              </a:spcBef>
            </a:pPr>
            <a:r>
              <a:rPr lang="en-US" sz="1050" spc="-5" dirty="0">
                <a:solidFill>
                  <a:srgbClr val="FFFFFF"/>
                </a:solidFill>
                <a:latin typeface="Roboto"/>
                <a:cs typeface="Roboto"/>
              </a:rPr>
              <a:t>Custom app development can help your apps talk to each other and work across a wide array of platforms and endpoints, facilitating mobile workforce and enabling true hybrid deployments.</a:t>
            </a:r>
            <a:endParaRPr sz="1050" dirty="0">
              <a:latin typeface="Roboto"/>
              <a:cs typeface="Roboto"/>
            </a:endParaRPr>
          </a:p>
        </p:txBody>
      </p:sp>
      <p:sp>
        <p:nvSpPr>
          <p:cNvPr id="9" name="object 9"/>
          <p:cNvSpPr txBox="1">
            <a:spLocks noGrp="1"/>
          </p:cNvSpPr>
          <p:nvPr>
            <p:ph type="title"/>
          </p:nvPr>
        </p:nvSpPr>
        <p:spPr>
          <a:xfrm>
            <a:off x="2229104" y="614360"/>
            <a:ext cx="4247896" cy="1016304"/>
          </a:xfrm>
          <a:prstGeom prst="rect">
            <a:avLst/>
          </a:prstGeom>
        </p:spPr>
        <p:txBody>
          <a:bodyPr vert="horz" wrap="square" lIns="0" tIns="114300" rIns="0" bIns="0" rtlCol="0">
            <a:spAutoFit/>
          </a:bodyPr>
          <a:lstStyle/>
          <a:p>
            <a:pPr marL="230504" marR="5080">
              <a:lnSpc>
                <a:spcPts val="3500"/>
              </a:lnSpc>
              <a:spcBef>
                <a:spcPts val="900"/>
              </a:spcBef>
            </a:pPr>
            <a:r>
              <a:rPr lang="en-US" spc="-15" dirty="0"/>
              <a:t>Modern Application </a:t>
            </a:r>
            <a:r>
              <a:rPr spc="-15" dirty="0">
                <a:solidFill>
                  <a:srgbClr val="5E6062"/>
                </a:solidFill>
              </a:rPr>
              <a:t>Workshop</a:t>
            </a:r>
          </a:p>
        </p:txBody>
      </p:sp>
      <p:sp>
        <p:nvSpPr>
          <p:cNvPr id="17" name="object 17"/>
          <p:cNvSpPr txBox="1"/>
          <p:nvPr/>
        </p:nvSpPr>
        <p:spPr>
          <a:xfrm>
            <a:off x="6048616" y="9698418"/>
            <a:ext cx="1428750" cy="132080"/>
          </a:xfrm>
          <a:prstGeom prst="rect">
            <a:avLst/>
          </a:prstGeom>
        </p:spPr>
        <p:txBody>
          <a:bodyPr vert="horz" wrap="square" lIns="0" tIns="12700" rIns="0" bIns="0" rtlCol="0">
            <a:spAutoFit/>
          </a:bodyPr>
          <a:lstStyle/>
          <a:p>
            <a:pPr marL="12700">
              <a:lnSpc>
                <a:spcPct val="100000"/>
              </a:lnSpc>
              <a:spcBef>
                <a:spcPts val="100"/>
              </a:spcBef>
            </a:pPr>
            <a:r>
              <a:rPr sz="700" dirty="0">
                <a:solidFill>
                  <a:srgbClr val="FFFFFF"/>
                </a:solidFill>
                <a:latin typeface="Roboto"/>
                <a:cs typeface="Roboto"/>
              </a:rPr>
              <a:t>© </a:t>
            </a:r>
            <a:r>
              <a:rPr sz="700" spc="5" dirty="0">
                <a:solidFill>
                  <a:srgbClr val="FFFFFF"/>
                </a:solidFill>
                <a:latin typeface="Roboto"/>
                <a:cs typeface="Roboto"/>
              </a:rPr>
              <a:t>2020 </a:t>
            </a:r>
            <a:r>
              <a:rPr sz="700" spc="-10" dirty="0">
                <a:solidFill>
                  <a:srgbClr val="FFFFFF"/>
                </a:solidFill>
                <a:latin typeface="Roboto"/>
                <a:cs typeface="Roboto"/>
              </a:rPr>
              <a:t>Lunavi. </a:t>
            </a:r>
            <a:r>
              <a:rPr sz="700" spc="-5" dirty="0">
                <a:solidFill>
                  <a:srgbClr val="FFFFFF"/>
                </a:solidFill>
                <a:latin typeface="Roboto"/>
                <a:cs typeface="Roboto"/>
              </a:rPr>
              <a:t>All </a:t>
            </a:r>
            <a:r>
              <a:rPr sz="700" dirty="0">
                <a:solidFill>
                  <a:srgbClr val="FFFFFF"/>
                </a:solidFill>
                <a:latin typeface="Roboto"/>
                <a:cs typeface="Roboto"/>
              </a:rPr>
              <a:t>Rights</a:t>
            </a:r>
            <a:r>
              <a:rPr sz="700" spc="-40" dirty="0">
                <a:solidFill>
                  <a:srgbClr val="FFFFFF"/>
                </a:solidFill>
                <a:latin typeface="Roboto"/>
                <a:cs typeface="Roboto"/>
              </a:rPr>
              <a:t> </a:t>
            </a:r>
            <a:r>
              <a:rPr sz="700" spc="-5" dirty="0">
                <a:solidFill>
                  <a:srgbClr val="FFFFFF"/>
                </a:solidFill>
                <a:latin typeface="Roboto"/>
                <a:cs typeface="Roboto"/>
              </a:rPr>
              <a:t>Reserved.</a:t>
            </a:r>
            <a:endParaRPr sz="700" dirty="0">
              <a:latin typeface="Roboto"/>
              <a:cs typeface="Roboto"/>
            </a:endParaRPr>
          </a:p>
        </p:txBody>
      </p:sp>
      <p:sp>
        <p:nvSpPr>
          <p:cNvPr id="36" name="object 7">
            <a:extLst>
              <a:ext uri="{FF2B5EF4-FFF2-40B4-BE49-F238E27FC236}">
                <a16:creationId xmlns:a16="http://schemas.microsoft.com/office/drawing/2014/main" id="{78AC239E-481F-459E-9CE7-69B9B705B042}"/>
              </a:ext>
            </a:extLst>
          </p:cNvPr>
          <p:cNvSpPr txBox="1"/>
          <p:nvPr/>
        </p:nvSpPr>
        <p:spPr>
          <a:xfrm>
            <a:off x="4815840" y="7121684"/>
            <a:ext cx="1151255" cy="574516"/>
          </a:xfrm>
          <a:prstGeom prst="rect">
            <a:avLst/>
          </a:prstGeom>
        </p:spPr>
        <p:txBody>
          <a:bodyPr vert="horz" wrap="square" lIns="0" tIns="35560" rIns="0" bIns="0" rtlCol="0">
            <a:spAutoFit/>
          </a:bodyPr>
          <a:lstStyle/>
          <a:p>
            <a:pPr marL="12700" marR="5080">
              <a:lnSpc>
                <a:spcPts val="1400"/>
              </a:lnSpc>
              <a:spcBef>
                <a:spcPts val="280"/>
              </a:spcBef>
            </a:pPr>
            <a:r>
              <a:rPr lang="en-US" sz="1300" b="1" dirty="0">
                <a:solidFill>
                  <a:srgbClr val="FFDA3A"/>
                </a:solidFill>
                <a:latin typeface="Roboto"/>
                <a:cs typeface="Roboto"/>
              </a:rPr>
              <a:t>IMPROVE   THE USER EXPERIENCE</a:t>
            </a:r>
            <a:endParaRPr sz="1300" dirty="0">
              <a:latin typeface="Roboto"/>
              <a:cs typeface="Roboto"/>
            </a:endParaRPr>
          </a:p>
        </p:txBody>
      </p:sp>
      <p:sp>
        <p:nvSpPr>
          <p:cNvPr id="37" name="object 8">
            <a:extLst>
              <a:ext uri="{FF2B5EF4-FFF2-40B4-BE49-F238E27FC236}">
                <a16:creationId xmlns:a16="http://schemas.microsoft.com/office/drawing/2014/main" id="{36E367AD-DD1D-4E6C-B5E9-43A33E282165}"/>
              </a:ext>
            </a:extLst>
          </p:cNvPr>
          <p:cNvSpPr txBox="1"/>
          <p:nvPr/>
        </p:nvSpPr>
        <p:spPr>
          <a:xfrm>
            <a:off x="4191000" y="7809225"/>
            <a:ext cx="2895600" cy="1234953"/>
          </a:xfrm>
          <a:prstGeom prst="rect">
            <a:avLst/>
          </a:prstGeom>
        </p:spPr>
        <p:txBody>
          <a:bodyPr vert="horz" wrap="square" lIns="0" tIns="12700" rIns="0" bIns="0" rtlCol="0">
            <a:spAutoFit/>
          </a:bodyPr>
          <a:lstStyle/>
          <a:p>
            <a:pPr marL="12700" marR="5080">
              <a:lnSpc>
                <a:spcPct val="116700"/>
              </a:lnSpc>
              <a:spcBef>
                <a:spcPts val="900"/>
              </a:spcBef>
            </a:pPr>
            <a:r>
              <a:rPr lang="en-US" sz="1050" spc="-5" dirty="0">
                <a:solidFill>
                  <a:srgbClr val="FFFFFF"/>
                </a:solidFill>
                <a:latin typeface="Roboto"/>
                <a:cs typeface="Roboto"/>
              </a:rPr>
              <a:t>Your users, whether they are customers or employees, expect self-service, mobile compatibility, and 100% uptime and availability. An application refresh can help you effectively achieve these goals.</a:t>
            </a:r>
          </a:p>
          <a:p>
            <a:pPr marL="127000" indent="-114300">
              <a:lnSpc>
                <a:spcPct val="100000"/>
              </a:lnSpc>
              <a:spcBef>
                <a:spcPts val="900"/>
              </a:spcBef>
              <a:buClr>
                <a:srgbClr val="FFDA3A"/>
              </a:buClr>
              <a:buChar char="•"/>
              <a:tabLst>
                <a:tab pos="127000" algn="l"/>
              </a:tabLst>
            </a:pPr>
            <a:endParaRPr sz="1050" dirty="0">
              <a:latin typeface="Roboto"/>
              <a:cs typeface="Roboto"/>
            </a:endParaRPr>
          </a:p>
        </p:txBody>
      </p:sp>
      <p:sp>
        <p:nvSpPr>
          <p:cNvPr id="38" name="Rectangle 37">
            <a:extLst>
              <a:ext uri="{FF2B5EF4-FFF2-40B4-BE49-F238E27FC236}">
                <a16:creationId xmlns:a16="http://schemas.microsoft.com/office/drawing/2014/main" id="{B18FD47A-D91B-473F-920A-38F5232954A4}"/>
              </a:ext>
            </a:extLst>
          </p:cNvPr>
          <p:cNvSpPr/>
          <p:nvPr/>
        </p:nvSpPr>
        <p:spPr>
          <a:xfrm>
            <a:off x="609600" y="5029200"/>
            <a:ext cx="502920" cy="548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A33A2163-B0FC-481F-8929-57AF75BB6228}"/>
              </a:ext>
            </a:extLst>
          </p:cNvPr>
          <p:cNvSpPr/>
          <p:nvPr/>
        </p:nvSpPr>
        <p:spPr>
          <a:xfrm>
            <a:off x="4191000" y="5029389"/>
            <a:ext cx="502920" cy="548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5F876737-0C89-454D-B509-17AAEAE688AA}"/>
              </a:ext>
            </a:extLst>
          </p:cNvPr>
          <p:cNvSpPr/>
          <p:nvPr/>
        </p:nvSpPr>
        <p:spPr>
          <a:xfrm>
            <a:off x="609600" y="7147560"/>
            <a:ext cx="502920" cy="548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8EB65429-15B4-4AF6-8DE0-E784A5CFECC3}"/>
              </a:ext>
            </a:extLst>
          </p:cNvPr>
          <p:cNvSpPr/>
          <p:nvPr/>
        </p:nvSpPr>
        <p:spPr>
          <a:xfrm>
            <a:off x="4191000" y="7147560"/>
            <a:ext cx="502920" cy="548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descr="Text, logo&#10;&#10;Description automatically generated">
            <a:extLst>
              <a:ext uri="{FF2B5EF4-FFF2-40B4-BE49-F238E27FC236}">
                <a16:creationId xmlns:a16="http://schemas.microsoft.com/office/drawing/2014/main" id="{4BBE5545-211E-48D0-AB5D-61891C02A56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1553" t="31572" r="11394" b="29144"/>
          <a:stretch/>
        </p:blipFill>
        <p:spPr>
          <a:xfrm>
            <a:off x="215084" y="416978"/>
            <a:ext cx="1600200" cy="391800"/>
          </a:xfrm>
          <a:prstGeom prst="rect">
            <a:avLst/>
          </a:prstGeom>
        </p:spPr>
      </p:pic>
      <p:pic>
        <p:nvPicPr>
          <p:cNvPr id="19" name="Picture 18">
            <a:extLst>
              <a:ext uri="{FF2B5EF4-FFF2-40B4-BE49-F238E27FC236}">
                <a16:creationId xmlns:a16="http://schemas.microsoft.com/office/drawing/2014/main" id="{D62A7500-EE11-4886-8A3E-2A62CFF6F4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906" y="5159891"/>
            <a:ext cx="426325" cy="287258"/>
          </a:xfrm>
          <a:prstGeom prst="rect">
            <a:avLst/>
          </a:prstGeom>
        </p:spPr>
      </p:pic>
      <p:pic>
        <p:nvPicPr>
          <p:cNvPr id="21" name="Picture 20">
            <a:extLst>
              <a:ext uri="{FF2B5EF4-FFF2-40B4-BE49-F238E27FC236}">
                <a16:creationId xmlns:a16="http://schemas.microsoft.com/office/drawing/2014/main" id="{E9FB8C88-DB62-4B86-B2BB-0396D5CDE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74929" y="5170665"/>
            <a:ext cx="335061" cy="333646"/>
          </a:xfrm>
          <a:prstGeom prst="rect">
            <a:avLst/>
          </a:prstGeom>
        </p:spPr>
      </p:pic>
      <p:pic>
        <p:nvPicPr>
          <p:cNvPr id="23" name="Picture 22" descr="Shape, square&#10;&#10;Description automatically generated">
            <a:extLst>
              <a:ext uri="{FF2B5EF4-FFF2-40B4-BE49-F238E27FC236}">
                <a16:creationId xmlns:a16="http://schemas.microsoft.com/office/drawing/2014/main" id="{82CF33A6-7B3E-485B-902E-D417FFFEA3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5230" y="7214190"/>
            <a:ext cx="251659" cy="430443"/>
          </a:xfrm>
          <a:prstGeom prst="rect">
            <a:avLst/>
          </a:prstGeom>
        </p:spPr>
      </p:pic>
      <p:pic>
        <p:nvPicPr>
          <p:cNvPr id="25" name="Picture 24" descr="Icon&#10;&#10;Description automatically generated">
            <a:extLst>
              <a:ext uri="{FF2B5EF4-FFF2-40B4-BE49-F238E27FC236}">
                <a16:creationId xmlns:a16="http://schemas.microsoft.com/office/drawing/2014/main" id="{FB9ADD04-100F-4B90-B5C4-74DB61919C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278220" y="7222267"/>
            <a:ext cx="331770" cy="389940"/>
          </a:xfrm>
          <a:prstGeom prst="rect">
            <a:avLst/>
          </a:prstGeom>
        </p:spPr>
      </p:pic>
      <p:sp>
        <p:nvSpPr>
          <p:cNvPr id="26" name="Rectangle 25">
            <a:extLst>
              <a:ext uri="{FF2B5EF4-FFF2-40B4-BE49-F238E27FC236}">
                <a16:creationId xmlns:a16="http://schemas.microsoft.com/office/drawing/2014/main" id="{DD090E1C-ED20-49AF-A907-7EE1CDB910C0}"/>
              </a:ext>
            </a:extLst>
          </p:cNvPr>
          <p:cNvSpPr/>
          <p:nvPr/>
        </p:nvSpPr>
        <p:spPr>
          <a:xfrm>
            <a:off x="0" y="9444040"/>
            <a:ext cx="7772400" cy="667691"/>
          </a:xfrm>
          <a:prstGeom prst="rect">
            <a:avLst/>
          </a:prstGeom>
          <a:solidFill>
            <a:srgbClr val="234B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Picture 47" descr="Text, logo&#10;&#10;Description automatically generated">
            <a:extLst>
              <a:ext uri="{FF2B5EF4-FFF2-40B4-BE49-F238E27FC236}">
                <a16:creationId xmlns:a16="http://schemas.microsoft.com/office/drawing/2014/main" id="{44AB3F26-C4A9-4D05-8BE5-42322D6A9DFC}"/>
              </a:ext>
            </a:extLst>
          </p:cNvPr>
          <p:cNvPicPr>
            <a:picLocks noChangeAspect="1"/>
          </p:cNvPicPr>
          <p:nvPr/>
        </p:nvPicPr>
        <p:blipFill rotWithShape="1">
          <a:blip r:embed="rId7">
            <a:extLst>
              <a:ext uri="{28A0092B-C50C-407E-A947-70E740481C1C}">
                <a14:useLocalDpi xmlns:a14="http://schemas.microsoft.com/office/drawing/2010/main" val="0"/>
              </a:ext>
            </a:extLst>
          </a:blip>
          <a:srcRect t="32422" b="37484"/>
          <a:stretch/>
        </p:blipFill>
        <p:spPr>
          <a:xfrm>
            <a:off x="551670" y="9613392"/>
            <a:ext cx="972330" cy="292608"/>
          </a:xfrm>
          <a:prstGeom prst="rect">
            <a:avLst/>
          </a:prstGeom>
        </p:spPr>
      </p:pic>
      <p:sp>
        <p:nvSpPr>
          <p:cNvPr id="16" name="object 16"/>
          <p:cNvSpPr txBox="1"/>
          <p:nvPr/>
        </p:nvSpPr>
        <p:spPr>
          <a:xfrm>
            <a:off x="6477000" y="9663468"/>
            <a:ext cx="1132200" cy="166712"/>
          </a:xfrm>
          <a:prstGeom prst="rect">
            <a:avLst/>
          </a:prstGeom>
        </p:spPr>
        <p:txBody>
          <a:bodyPr vert="horz" wrap="square" lIns="0" tIns="12700" rIns="0" bIns="0" rtlCol="0">
            <a:spAutoFit/>
          </a:bodyPr>
          <a:lstStyle/>
          <a:p>
            <a:pPr marL="12700">
              <a:lnSpc>
                <a:spcPct val="100000"/>
              </a:lnSpc>
              <a:spcBef>
                <a:spcPts val="100"/>
              </a:spcBef>
            </a:pPr>
            <a:r>
              <a:rPr lang="en-US" sz="1000" b="1" spc="-10" dirty="0">
                <a:solidFill>
                  <a:srgbClr val="FFFFFF"/>
                </a:solidFill>
                <a:latin typeface="Roboto"/>
                <a:cs typeface="Roboto"/>
              </a:rPr>
              <a:t>www.lunavi.com</a:t>
            </a:r>
            <a:endParaRPr sz="1000" u="sng" dirty="0">
              <a:latin typeface="Roboto"/>
              <a:cs typeface="Roboto"/>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igrationWizIdPermissionLevels xmlns="9a9996b6-5fb7-4f16-accb-5d6653772a3d" xsi:nil="true"/>
    <MigrationWizIdPermissions xmlns="9a9996b6-5fb7-4f16-accb-5d6653772a3d" xsi:nil="true"/>
    <MigrationWizIdDocumentLibraryPermissions xmlns="9a9996b6-5fb7-4f16-accb-5d6653772a3d" xsi:nil="true"/>
    <MigrationWizIdSecurityGroups xmlns="9a9996b6-5fb7-4f16-accb-5d6653772a3d" xsi:nil="true"/>
    <MigrationWizId xmlns="9a9996b6-5fb7-4f16-accb-5d6653772a3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77F7B86246924419345FCA315ED9C08" ma:contentTypeVersion="18" ma:contentTypeDescription="Create a new document." ma:contentTypeScope="" ma:versionID="5ac6373e27ff02e3bc3709a3f761b72c">
  <xsd:schema xmlns:xsd="http://www.w3.org/2001/XMLSchema" xmlns:xs="http://www.w3.org/2001/XMLSchema" xmlns:p="http://schemas.microsoft.com/office/2006/metadata/properties" xmlns:ns2="9a9996b6-5fb7-4f16-accb-5d6653772a3d" xmlns:ns3="50b0f60e-bb33-472c-bf7b-c0a880477c6a" targetNamespace="http://schemas.microsoft.com/office/2006/metadata/properties" ma:root="true" ma:fieldsID="17069ad31d25619c558c959e980f101a" ns2:_="" ns3:_="">
    <xsd:import namespace="9a9996b6-5fb7-4f16-accb-5d6653772a3d"/>
    <xsd:import namespace="50b0f60e-bb33-472c-bf7b-c0a880477c6a"/>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9996b6-5fb7-4f16-accb-5d6653772a3d"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internalName="MigrationWizIdPermissionLevels">
      <xsd:simpleType>
        <xsd:restriction base="dms:Text"/>
      </xsd:simpleType>
    </xsd:element>
    <xsd:element name="MigrationWizIdDocumentLibraryPermissions" ma:index="11" nillable="true" ma:displayName="MigrationWizIdDocumentLibraryPermissions" ma:internalName="MigrationWizIdDocumentLibraryPermissions">
      <xsd:simpleType>
        <xsd:restriction base="dms:Text"/>
      </xsd:simpleType>
    </xsd:element>
    <xsd:element name="MigrationWizIdSecurityGroups" ma:index="12" nillable="true" ma:displayName="MigrationWizIdSecurityGroup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LengthInSeconds" ma:index="24" nillable="true" ma:displayName="Length (seconds)" ma:internalName="MediaLengthInSeconds" ma:readOnly="true">
      <xsd:simpleType>
        <xsd:restriction base="dms:Unknown"/>
      </xsd:simpleType>
    </xsd:element>
    <xsd:element name="MediaServiceLocation" ma:index="25"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b0f60e-bb33-472c-bf7b-c0a880477c6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65DC0F-7557-4D94-BCB0-35437DDE9D75}">
  <ds:schemaRefs>
    <ds:schemaRef ds:uri="http://schemas.microsoft.com/sharepoint/v3/contenttype/forms"/>
  </ds:schemaRefs>
</ds:datastoreItem>
</file>

<file path=customXml/itemProps2.xml><?xml version="1.0" encoding="utf-8"?>
<ds:datastoreItem xmlns:ds="http://schemas.openxmlformats.org/officeDocument/2006/customXml" ds:itemID="{3387D461-95B3-4A99-BC91-02908AE2D7ED}">
  <ds:schemaRefs>
    <ds:schemaRef ds:uri="c5026163-422e-452d-821f-97437705c5d7"/>
    <ds:schemaRef ds:uri="http://schemas.microsoft.com/office/infopath/2007/PartnerControls"/>
    <ds:schemaRef ds:uri="http://purl.org/dc/elements/1.1/"/>
    <ds:schemaRef ds:uri="http://purl.org/dc/terms/"/>
    <ds:schemaRef ds:uri="http://schemas.microsoft.com/office/2006/documentManagement/types"/>
    <ds:schemaRef ds:uri="d8bbfccd-bbf6-4b1b-b294-58944ac379d1"/>
    <ds:schemaRef ds:uri="http://purl.org/dc/dcmitype/"/>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1501CCBC-5568-47D2-AEB0-7FE562D9A4D4}"/>
</file>

<file path=docProps/app.xml><?xml version="1.0" encoding="utf-8"?>
<Properties xmlns="http://schemas.openxmlformats.org/officeDocument/2006/extended-properties" xmlns:vt="http://schemas.openxmlformats.org/officeDocument/2006/docPropsVTypes">
  <Template/>
  <TotalTime>125</TotalTime>
  <Words>265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Roboto</vt:lpstr>
      <vt:lpstr>Roboto Light</vt:lpstr>
      <vt:lpstr>Office Theme</vt:lpstr>
      <vt:lpstr>Modern Application Workshop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Application Workshop</dc:title>
  <dc:creator>SKamigaki</dc:creator>
  <cp:lastModifiedBy>Joe Kozlowicz</cp:lastModifiedBy>
  <cp:revision>10</cp:revision>
  <dcterms:created xsi:type="dcterms:W3CDTF">2020-10-27T20:18:01Z</dcterms:created>
  <dcterms:modified xsi:type="dcterms:W3CDTF">2020-10-28T20:55:48Z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2020-10-22T00:00:00Z</vt:filetime>
  </property>
  <property fmtid="{D5CDD505-2E9C-101B-9397-08002B2CF9AE}" pid="3" name="Creator">
    <vt:lpwstr>Adobe InDesign 15.1 (Macintosh)</vt:lpwstr>
  </property>
  <property fmtid="{D5CDD505-2E9C-101B-9397-08002B2CF9AE}" pid="4" name="LastSaved">
    <vt:filetime>2020-10-27T00:00:00Z</vt:filetime>
  </property>
  <property fmtid="{D5CDD505-2E9C-101B-9397-08002B2CF9AE}" pid="5" name="ContentTypeId">
    <vt:lpwstr>0x010100077F7B86246924419345FCA315ED9C08</vt:lpwstr>
  </property>
</Properties>
</file>