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939"/>
    <a:srgbClr val="00A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8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Kozlowicz" userId="da460fa7-2286-4331-9902-71b478dff05f" providerId="ADAL" clId="{20CFBED2-A878-4A25-92F3-1EE20B9D567A}"/>
    <pc:docChg chg="undo custSel modSld">
      <pc:chgData name="Joe Kozlowicz" userId="da460fa7-2286-4331-9902-71b478dff05f" providerId="ADAL" clId="{20CFBED2-A878-4A25-92F3-1EE20B9D567A}" dt="2020-10-28T22:03:16.761" v="13" actId="20577"/>
      <pc:docMkLst>
        <pc:docMk/>
      </pc:docMkLst>
      <pc:sldChg chg="addSp delSp modSp mod">
        <pc:chgData name="Joe Kozlowicz" userId="da460fa7-2286-4331-9902-71b478dff05f" providerId="ADAL" clId="{20CFBED2-A878-4A25-92F3-1EE20B9D567A}" dt="2020-10-28T22:03:16.761" v="13" actId="20577"/>
        <pc:sldMkLst>
          <pc:docMk/>
          <pc:sldMk cId="0" sldId="256"/>
        </pc:sldMkLst>
        <pc:spChg chg="mod">
          <ac:chgData name="Joe Kozlowicz" userId="da460fa7-2286-4331-9902-71b478dff05f" providerId="ADAL" clId="{20CFBED2-A878-4A25-92F3-1EE20B9D567A}" dt="2020-10-28T22:03:04.097" v="11" actId="20577"/>
          <ac:spMkLst>
            <pc:docMk/>
            <pc:sldMk cId="0" sldId="256"/>
            <ac:spMk id="2" creationId="{00000000-0000-0000-0000-000000000000}"/>
          </ac:spMkLst>
        </pc:spChg>
        <pc:spChg chg="add">
          <ac:chgData name="Joe Kozlowicz" userId="da460fa7-2286-4331-9902-71b478dff05f" providerId="ADAL" clId="{20CFBED2-A878-4A25-92F3-1EE20B9D567A}" dt="2020-10-28T22:01:25.266" v="3" actId="22"/>
          <ac:spMkLst>
            <pc:docMk/>
            <pc:sldMk cId="0" sldId="256"/>
            <ac:spMk id="3" creationId="{3BE24735-998B-4143-9120-134161456C36}"/>
          </ac:spMkLst>
        </pc:spChg>
        <pc:spChg chg="add mod">
          <ac:chgData name="Joe Kozlowicz" userId="da460fa7-2286-4331-9902-71b478dff05f" providerId="ADAL" clId="{20CFBED2-A878-4A25-92F3-1EE20B9D567A}" dt="2020-10-28T22:01:50.611" v="6" actId="207"/>
          <ac:spMkLst>
            <pc:docMk/>
            <pc:sldMk cId="0" sldId="256"/>
            <ac:spMk id="5" creationId="{04EC93E9-D393-4AE6-A1CF-997EF2E6A3D4}"/>
          </ac:spMkLst>
        </pc:spChg>
        <pc:spChg chg="del">
          <ac:chgData name="Joe Kozlowicz" userId="da460fa7-2286-4331-9902-71b478dff05f" providerId="ADAL" clId="{20CFBED2-A878-4A25-92F3-1EE20B9D567A}" dt="2020-10-28T22:01:23.957" v="2" actId="478"/>
          <ac:spMkLst>
            <pc:docMk/>
            <pc:sldMk cId="0" sldId="256"/>
            <ac:spMk id="16" creationId="{00000000-0000-0000-0000-000000000000}"/>
          </ac:spMkLst>
        </pc:spChg>
        <pc:spChg chg="mod">
          <ac:chgData name="Joe Kozlowicz" userId="da460fa7-2286-4331-9902-71b478dff05f" providerId="ADAL" clId="{20CFBED2-A878-4A25-92F3-1EE20B9D567A}" dt="2020-10-28T22:03:16.761" v="13" actId="20577"/>
          <ac:spMkLst>
            <pc:docMk/>
            <pc:sldMk cId="0" sldId="256"/>
            <ac:spMk id="49" creationId="{536DA1A9-E742-4C30-82A4-BA88DF2E1100}"/>
          </ac:spMkLst>
        </pc:spChg>
        <pc:grpChg chg="del">
          <ac:chgData name="Joe Kozlowicz" userId="da460fa7-2286-4331-9902-71b478dff05f" providerId="ADAL" clId="{20CFBED2-A878-4A25-92F3-1EE20B9D567A}" dt="2020-10-28T22:01:22.098" v="0" actId="478"/>
          <ac:grpSpMkLst>
            <pc:docMk/>
            <pc:sldMk cId="0" sldId="256"/>
            <ac:grpSpMk id="10" creationId="{00000000-0000-0000-0000-000000000000}"/>
          </ac:grpSpMkLst>
        </pc:grpChg>
        <pc:picChg chg="add">
          <ac:chgData name="Joe Kozlowicz" userId="da460fa7-2286-4331-9902-71b478dff05f" providerId="ADAL" clId="{20CFBED2-A878-4A25-92F3-1EE20B9D567A}" dt="2020-10-28T22:01:25.266" v="3" actId="22"/>
          <ac:picMkLst>
            <pc:docMk/>
            <pc:sldMk cId="0" sldId="256"/>
            <ac:picMk id="4" creationId="{523998FF-3BC0-4A3F-A289-5B5F9C65C96F}"/>
          </ac:picMkLst>
        </pc:picChg>
        <pc:picChg chg="del">
          <ac:chgData name="Joe Kozlowicz" userId="da460fa7-2286-4331-9902-71b478dff05f" providerId="ADAL" clId="{20CFBED2-A878-4A25-92F3-1EE20B9D567A}" dt="2020-10-28T22:01:22.830" v="1" actId="478"/>
          <ac:picMkLst>
            <pc:docMk/>
            <pc:sldMk cId="0" sldId="256"/>
            <ac:picMk id="48" creationId="{44AB3F26-C4A9-4D05-8BE5-42322D6A9DF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ACDC"/>
                </a:solidFill>
                <a:latin typeface="Roboto Light"/>
                <a:cs typeface="Robo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ACDC"/>
                </a:solidFill>
                <a:latin typeface="Roboto Light"/>
                <a:cs typeface="Robo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0ACDC"/>
                </a:solidFill>
                <a:latin typeface="Roboto Light"/>
                <a:cs typeface="Robo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104415" cy="94183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2"/>
            <a:ext cx="2104415" cy="70350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098062" y="0"/>
            <a:ext cx="0" cy="9418320"/>
          </a:xfrm>
          <a:custGeom>
            <a:avLst/>
            <a:gdLst/>
            <a:ahLst/>
            <a:cxnLst/>
            <a:rect l="l" t="t" r="r" b="b"/>
            <a:pathLst>
              <a:path h="9418320">
                <a:moveTo>
                  <a:pt x="0" y="9272016"/>
                </a:moveTo>
                <a:lnTo>
                  <a:pt x="0" y="9418320"/>
                </a:lnTo>
              </a:path>
              <a:path h="9418320">
                <a:moveTo>
                  <a:pt x="0" y="0"/>
                </a:moveTo>
                <a:lnTo>
                  <a:pt x="0" y="4700016"/>
                </a:lnTo>
              </a:path>
            </a:pathLst>
          </a:custGeom>
          <a:ln w="12700">
            <a:solidFill>
              <a:srgbClr val="FFDA3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301752" y="4700015"/>
            <a:ext cx="7187565" cy="4572000"/>
          </a:xfrm>
          <a:custGeom>
            <a:avLst/>
            <a:gdLst/>
            <a:ahLst/>
            <a:cxnLst/>
            <a:rect l="l" t="t" r="r" b="b"/>
            <a:pathLst>
              <a:path w="7187565" h="4572000">
                <a:moveTo>
                  <a:pt x="7187183" y="0"/>
                </a:moveTo>
                <a:lnTo>
                  <a:pt x="0" y="0"/>
                </a:lnTo>
                <a:lnTo>
                  <a:pt x="0" y="4572000"/>
                </a:lnTo>
                <a:lnTo>
                  <a:pt x="7187183" y="4572000"/>
                </a:lnTo>
                <a:lnTo>
                  <a:pt x="7187183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29104" y="614360"/>
            <a:ext cx="3314191" cy="1018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0ACDC"/>
                </a:solidFill>
                <a:latin typeface="Roboto Light"/>
                <a:cs typeface="Roboto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47035" y="1976973"/>
            <a:ext cx="4944365" cy="19793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200" b="1" dirty="0">
                <a:solidFill>
                  <a:srgbClr val="00ACDC"/>
                </a:solidFill>
                <a:latin typeface="Roboto"/>
                <a:cs typeface="Roboto"/>
              </a:rPr>
              <a:t>Unlock the value of your data.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050" dirty="0">
              <a:latin typeface="Roboto"/>
              <a:cs typeface="Roboto"/>
            </a:endParaRPr>
          </a:p>
          <a:p>
            <a:pPr marL="12700" marR="5080">
              <a:lnSpc>
                <a:spcPct val="116700"/>
              </a:lnSpc>
              <a:spcBef>
                <a:spcPts val="5"/>
              </a:spcBef>
            </a:pPr>
            <a:r>
              <a:rPr lang="en-US" sz="1000" spc="5" dirty="0">
                <a:solidFill>
                  <a:srgbClr val="5E6062"/>
                </a:solidFill>
                <a:latin typeface="Roboto"/>
                <a:cs typeface="Roboto"/>
              </a:rPr>
              <a:t>Analytics is all about bringing your data together and focusing on what matters to your organization. </a:t>
            </a:r>
            <a:r>
              <a:rPr lang="en-US" sz="1000" spc="5" dirty="0" err="1">
                <a:solidFill>
                  <a:srgbClr val="5E6062"/>
                </a:solidFill>
                <a:latin typeface="Roboto"/>
                <a:cs typeface="Roboto"/>
              </a:rPr>
              <a:t>Lunavi’s</a:t>
            </a:r>
            <a:r>
              <a:rPr lang="en-US" sz="1000" spc="5" dirty="0">
                <a:solidFill>
                  <a:srgbClr val="5E6062"/>
                </a:solidFill>
                <a:latin typeface="Roboto"/>
                <a:cs typeface="Roboto"/>
              </a:rPr>
              <a:t> Data Modernization Workshop helps you take the first step to modernize your existing data, using advanced Azure data services coupled with foundational best practices to accelerate a “Smart Application” build within Azure. </a:t>
            </a:r>
          </a:p>
          <a:p>
            <a:pPr marL="12700" marR="5080">
              <a:lnSpc>
                <a:spcPct val="116700"/>
              </a:lnSpc>
              <a:spcBef>
                <a:spcPts val="5"/>
              </a:spcBef>
            </a:pPr>
            <a:endParaRPr lang="en-US" sz="1000" spc="5" dirty="0">
              <a:solidFill>
                <a:srgbClr val="5E6062"/>
              </a:solidFill>
              <a:latin typeface="Roboto"/>
              <a:cs typeface="Roboto"/>
            </a:endParaRPr>
          </a:p>
          <a:p>
            <a:pPr marL="12700" marR="5080">
              <a:lnSpc>
                <a:spcPct val="116700"/>
              </a:lnSpc>
              <a:spcBef>
                <a:spcPts val="5"/>
              </a:spcBef>
            </a:pPr>
            <a:r>
              <a:rPr lang="en-US" sz="1000" spc="5" dirty="0">
                <a:solidFill>
                  <a:srgbClr val="5E6062"/>
                </a:solidFill>
                <a:latin typeface="Roboto"/>
                <a:cs typeface="Roboto"/>
              </a:rPr>
              <a:t>Completing this workshop will enable you to rapidly turn new ideas into data-driven solutions and transform your current application landscape through business insights, integrated smart apps, and new business analytics dashboards, allowing you to truly create differentiation and innovation for your organization.</a:t>
            </a:r>
            <a:endParaRPr lang="en-US" sz="1000" dirty="0">
              <a:latin typeface="Roboto"/>
              <a:cs typeface="Roboto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229104" y="614360"/>
            <a:ext cx="4247896" cy="1016304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30504" marR="5080">
              <a:lnSpc>
                <a:spcPts val="3500"/>
              </a:lnSpc>
              <a:spcBef>
                <a:spcPts val="900"/>
              </a:spcBef>
            </a:pPr>
            <a:r>
              <a:rPr lang="en-US" spc="-15" dirty="0"/>
              <a:t>Data Modernization </a:t>
            </a:r>
            <a:r>
              <a:rPr spc="-15" dirty="0">
                <a:solidFill>
                  <a:srgbClr val="5E6062"/>
                </a:solidFill>
              </a:rPr>
              <a:t>Workshop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6048616" y="9698418"/>
            <a:ext cx="14287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FFFFFF"/>
                </a:solidFill>
                <a:latin typeface="Roboto"/>
                <a:cs typeface="Roboto"/>
              </a:rPr>
              <a:t>© </a:t>
            </a:r>
            <a:r>
              <a:rPr sz="700" spc="5" dirty="0">
                <a:solidFill>
                  <a:srgbClr val="FFFFFF"/>
                </a:solidFill>
                <a:latin typeface="Roboto"/>
                <a:cs typeface="Roboto"/>
              </a:rPr>
              <a:t>2020 </a:t>
            </a:r>
            <a:r>
              <a:rPr sz="700" spc="-10" dirty="0">
                <a:solidFill>
                  <a:srgbClr val="FFFFFF"/>
                </a:solidFill>
                <a:latin typeface="Roboto"/>
                <a:cs typeface="Roboto"/>
              </a:rPr>
              <a:t>Lunavi. </a:t>
            </a:r>
            <a:r>
              <a:rPr sz="700" spc="-5" dirty="0">
                <a:solidFill>
                  <a:srgbClr val="FFFFFF"/>
                </a:solidFill>
                <a:latin typeface="Roboto"/>
                <a:cs typeface="Roboto"/>
              </a:rPr>
              <a:t>All </a:t>
            </a:r>
            <a:r>
              <a:rPr sz="700" dirty="0">
                <a:solidFill>
                  <a:srgbClr val="FFFFFF"/>
                </a:solidFill>
                <a:latin typeface="Roboto"/>
                <a:cs typeface="Roboto"/>
              </a:rPr>
              <a:t>Rights</a:t>
            </a:r>
            <a:r>
              <a:rPr sz="700" spc="-40" dirty="0">
                <a:solidFill>
                  <a:srgbClr val="FFFFFF"/>
                </a:solidFill>
                <a:latin typeface="Roboto"/>
                <a:cs typeface="Roboto"/>
              </a:rPr>
              <a:t> </a:t>
            </a:r>
            <a:r>
              <a:rPr sz="700" spc="-5" dirty="0">
                <a:solidFill>
                  <a:srgbClr val="FFFFFF"/>
                </a:solidFill>
                <a:latin typeface="Roboto"/>
                <a:cs typeface="Roboto"/>
              </a:rPr>
              <a:t>Reserved.</a:t>
            </a:r>
            <a:endParaRPr sz="700">
              <a:latin typeface="Roboto"/>
              <a:cs typeface="Roboto"/>
            </a:endParaRPr>
          </a:p>
        </p:txBody>
      </p:sp>
      <p:pic>
        <p:nvPicPr>
          <p:cNvPr id="19" name="Picture 18" descr="Text, logo&#10;&#10;Description automatically generated">
            <a:extLst>
              <a:ext uri="{FF2B5EF4-FFF2-40B4-BE49-F238E27FC236}">
                <a16:creationId xmlns:a16="http://schemas.microsoft.com/office/drawing/2014/main" id="{E4D4CBF5-968E-4CBB-8DD3-0B2E89502EB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3" t="31572" r="11394" b="29144"/>
          <a:stretch/>
        </p:blipFill>
        <p:spPr>
          <a:xfrm>
            <a:off x="215084" y="416978"/>
            <a:ext cx="1600200" cy="391800"/>
          </a:xfrm>
          <a:prstGeom prst="rect">
            <a:avLst/>
          </a:prstGeom>
        </p:spPr>
      </p:pic>
      <p:sp>
        <p:nvSpPr>
          <p:cNvPr id="31" name="object 3">
            <a:extLst>
              <a:ext uri="{FF2B5EF4-FFF2-40B4-BE49-F238E27FC236}">
                <a16:creationId xmlns:a16="http://schemas.microsoft.com/office/drawing/2014/main" id="{B6C86CBE-0867-4FA8-8D22-B0879E07E561}"/>
              </a:ext>
            </a:extLst>
          </p:cNvPr>
          <p:cNvSpPr txBox="1"/>
          <p:nvPr/>
        </p:nvSpPr>
        <p:spPr>
          <a:xfrm>
            <a:off x="1219200" y="4978515"/>
            <a:ext cx="1005840" cy="75405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280"/>
              </a:spcBef>
            </a:pPr>
            <a:r>
              <a:rPr lang="en-US" sz="1300" b="1" dirty="0">
                <a:solidFill>
                  <a:srgbClr val="FFDA3A"/>
                </a:solidFill>
                <a:latin typeface="Roboto"/>
                <a:cs typeface="Roboto"/>
              </a:rPr>
              <a:t>TAKE ADVANTAGE OF CLOUD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29D09A43-B2D3-49A5-8F68-BA8E6EE1C5BB}"/>
              </a:ext>
            </a:extLst>
          </p:cNvPr>
          <p:cNvSpPr txBox="1"/>
          <p:nvPr/>
        </p:nvSpPr>
        <p:spPr>
          <a:xfrm>
            <a:off x="602689" y="5721465"/>
            <a:ext cx="2971800" cy="755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00660">
              <a:lnSpc>
                <a:spcPct val="116700"/>
              </a:lnSpc>
              <a:spcBef>
                <a:spcPts val="900"/>
              </a:spcBef>
            </a:pPr>
            <a:r>
              <a:rPr lang="en-US" sz="1050" spc="-10" dirty="0">
                <a:solidFill>
                  <a:srgbClr val="FFFFFF"/>
                </a:solidFill>
                <a:latin typeface="Roboto"/>
                <a:cs typeface="Roboto"/>
              </a:rPr>
              <a:t>Go beyond “lift and shift” by leveraging Azure advanced data services, reducing your overall cloud spend and introducing opportunities for automation.</a:t>
            </a:r>
            <a:endParaRPr sz="1050" dirty="0">
              <a:latin typeface="Roboto"/>
              <a:cs typeface="Roboto"/>
            </a:endParaRPr>
          </a:p>
        </p:txBody>
      </p:sp>
      <p:sp>
        <p:nvSpPr>
          <p:cNvPr id="33" name="object 5">
            <a:extLst>
              <a:ext uri="{FF2B5EF4-FFF2-40B4-BE49-F238E27FC236}">
                <a16:creationId xmlns:a16="http://schemas.microsoft.com/office/drawing/2014/main" id="{15DB0369-6DCA-47A0-B543-187BE0BBADA1}"/>
              </a:ext>
            </a:extLst>
          </p:cNvPr>
          <p:cNvSpPr txBox="1"/>
          <p:nvPr/>
        </p:nvSpPr>
        <p:spPr>
          <a:xfrm>
            <a:off x="4800600" y="4993944"/>
            <a:ext cx="1463040" cy="75405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280"/>
              </a:spcBef>
            </a:pPr>
            <a:r>
              <a:rPr lang="en-US" sz="1300" b="1" spc="-5" dirty="0">
                <a:solidFill>
                  <a:srgbClr val="FFDA3A"/>
                </a:solidFill>
                <a:latin typeface="Roboto"/>
                <a:cs typeface="Roboto"/>
              </a:rPr>
              <a:t>MODERNIZE UNDERLYING INFRASTRUCTURE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3E815150-A403-48D1-BB8A-395F3496A0FD}"/>
              </a:ext>
            </a:extLst>
          </p:cNvPr>
          <p:cNvSpPr txBox="1"/>
          <p:nvPr/>
        </p:nvSpPr>
        <p:spPr>
          <a:xfrm>
            <a:off x="4175760" y="5736894"/>
            <a:ext cx="2971800" cy="755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00"/>
              </a:spcBef>
            </a:pPr>
            <a:r>
              <a:rPr lang="en-US" sz="1050" spc="-5" dirty="0">
                <a:solidFill>
                  <a:srgbClr val="FFFFFF"/>
                </a:solidFill>
                <a:latin typeface="Roboto"/>
                <a:cs typeface="Roboto"/>
              </a:rPr>
              <a:t>If you’re due for a hardware refresh or struggling with aging infrastructure, it’s the perfect time to migrate your apps and data, redesigning them for the latest technology.</a:t>
            </a:r>
          </a:p>
        </p:txBody>
      </p:sp>
      <p:sp>
        <p:nvSpPr>
          <p:cNvPr id="35" name="object 7">
            <a:extLst>
              <a:ext uri="{FF2B5EF4-FFF2-40B4-BE49-F238E27FC236}">
                <a16:creationId xmlns:a16="http://schemas.microsoft.com/office/drawing/2014/main" id="{AAC130D1-0C40-4398-A1D9-3CA3B679E77D}"/>
              </a:ext>
            </a:extLst>
          </p:cNvPr>
          <p:cNvSpPr txBox="1"/>
          <p:nvPr/>
        </p:nvSpPr>
        <p:spPr>
          <a:xfrm>
            <a:off x="1226111" y="7066275"/>
            <a:ext cx="1151255" cy="574516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280"/>
              </a:spcBef>
            </a:pPr>
            <a:r>
              <a:rPr lang="en-US" sz="1300" b="1" dirty="0">
                <a:solidFill>
                  <a:srgbClr val="FFDA3A"/>
                </a:solidFill>
                <a:latin typeface="Roboto"/>
                <a:cs typeface="Roboto"/>
              </a:rPr>
              <a:t>MASTER AZURE DATA SERVICES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39" name="object 8">
            <a:extLst>
              <a:ext uri="{FF2B5EF4-FFF2-40B4-BE49-F238E27FC236}">
                <a16:creationId xmlns:a16="http://schemas.microsoft.com/office/drawing/2014/main" id="{61D4A987-08EF-4CC1-9ECD-C3E91ADE0832}"/>
              </a:ext>
            </a:extLst>
          </p:cNvPr>
          <p:cNvSpPr txBox="1"/>
          <p:nvPr/>
        </p:nvSpPr>
        <p:spPr>
          <a:xfrm>
            <a:off x="609600" y="7809225"/>
            <a:ext cx="2743200" cy="11333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00"/>
              </a:spcBef>
            </a:pPr>
            <a:r>
              <a:rPr lang="en-US" sz="1050" spc="-5" dirty="0">
                <a:solidFill>
                  <a:srgbClr val="FFFFFF"/>
                </a:solidFill>
                <a:latin typeface="Roboto"/>
                <a:cs typeface="Roboto"/>
              </a:rPr>
              <a:t>Deploy and manage intelligent applications with the data architecture and platform integrations required to revolutionize your business analytics; store and analyze vast quantities of information; and leverage AI and machine learning capabilities.</a:t>
            </a:r>
            <a:endParaRPr sz="1050" dirty="0">
              <a:latin typeface="Roboto"/>
              <a:cs typeface="Roboto"/>
            </a:endParaRPr>
          </a:p>
        </p:txBody>
      </p:sp>
      <p:sp>
        <p:nvSpPr>
          <p:cNvPr id="47" name="object 7">
            <a:extLst>
              <a:ext uri="{FF2B5EF4-FFF2-40B4-BE49-F238E27FC236}">
                <a16:creationId xmlns:a16="http://schemas.microsoft.com/office/drawing/2014/main" id="{6CF43DEA-D6C1-41D2-864E-B2C84FAD9A1F}"/>
              </a:ext>
            </a:extLst>
          </p:cNvPr>
          <p:cNvSpPr txBox="1"/>
          <p:nvPr/>
        </p:nvSpPr>
        <p:spPr>
          <a:xfrm>
            <a:off x="4815840" y="7066275"/>
            <a:ext cx="1151255" cy="574516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400"/>
              </a:lnSpc>
              <a:spcBef>
                <a:spcPts val="280"/>
              </a:spcBef>
            </a:pPr>
            <a:r>
              <a:rPr lang="en-US" sz="1300" b="1" dirty="0">
                <a:solidFill>
                  <a:srgbClr val="FFDA3A"/>
                </a:solidFill>
                <a:latin typeface="Roboto"/>
                <a:cs typeface="Roboto"/>
              </a:rPr>
              <a:t>IMPROVE   THE USER EXPERIENCE</a:t>
            </a:r>
            <a:endParaRPr sz="1300" dirty="0">
              <a:latin typeface="Roboto"/>
              <a:cs typeface="Roboto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536DA1A9-E742-4C30-82A4-BA88DF2E1100}"/>
              </a:ext>
            </a:extLst>
          </p:cNvPr>
          <p:cNvSpPr txBox="1"/>
          <p:nvPr/>
        </p:nvSpPr>
        <p:spPr>
          <a:xfrm>
            <a:off x="4191000" y="7809225"/>
            <a:ext cx="2895600" cy="12349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00"/>
              </a:spcBef>
            </a:pPr>
            <a:r>
              <a:rPr lang="en-US" sz="1050" spc="-5" dirty="0">
                <a:solidFill>
                  <a:srgbClr val="FFFFFF"/>
                </a:solidFill>
                <a:latin typeface="Roboto"/>
                <a:cs typeface="Roboto"/>
              </a:rPr>
              <a:t>Your users, whether they are customers or employees, expect self-service, mobile compatibility, and 100% uptime and availability. </a:t>
            </a:r>
            <a:br>
              <a:rPr lang="en-US" sz="1050" spc="-5" dirty="0">
                <a:solidFill>
                  <a:srgbClr val="FFFFFF"/>
                </a:solidFill>
                <a:latin typeface="Roboto"/>
                <a:cs typeface="Roboto"/>
              </a:rPr>
            </a:br>
            <a:r>
              <a:rPr lang="en-US" sz="1050" spc="-5" dirty="0">
                <a:solidFill>
                  <a:srgbClr val="FFFFFF"/>
                </a:solidFill>
                <a:latin typeface="Roboto"/>
                <a:cs typeface="Roboto"/>
              </a:rPr>
              <a:t>A data landscape modernization can help you effectively achieve these goals.</a:t>
            </a:r>
          </a:p>
          <a:p>
            <a:pPr marL="127000" indent="-114300">
              <a:lnSpc>
                <a:spcPct val="100000"/>
              </a:lnSpc>
              <a:spcBef>
                <a:spcPts val="900"/>
              </a:spcBef>
              <a:buClr>
                <a:srgbClr val="FFDA3A"/>
              </a:buClr>
              <a:buChar char="•"/>
              <a:tabLst>
                <a:tab pos="127000" algn="l"/>
              </a:tabLst>
            </a:pPr>
            <a:endParaRPr sz="1050" dirty="0">
              <a:latin typeface="Roboto"/>
              <a:cs typeface="Roboto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A6E5A8A-F0A9-4F75-AF89-92F474FDDC1A}"/>
              </a:ext>
            </a:extLst>
          </p:cNvPr>
          <p:cNvSpPr/>
          <p:nvPr/>
        </p:nvSpPr>
        <p:spPr>
          <a:xfrm>
            <a:off x="609600" y="5029200"/>
            <a:ext cx="5029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1C4ACD23-0320-4ED2-A07E-77F6E1DFC4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3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5163312"/>
            <a:ext cx="366412" cy="24688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CF0A22BA-3036-40A1-B716-9E5ACC451537}"/>
              </a:ext>
            </a:extLst>
          </p:cNvPr>
          <p:cNvSpPr/>
          <p:nvPr/>
        </p:nvSpPr>
        <p:spPr>
          <a:xfrm>
            <a:off x="4191000" y="5029389"/>
            <a:ext cx="5029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2B0962E-15AE-420D-8CE1-246093E302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60376" y="5112224"/>
            <a:ext cx="351728" cy="320040"/>
          </a:xfrm>
          <a:prstGeom prst="rect">
            <a:avLst/>
          </a:prstGeom>
        </p:spPr>
      </p:pic>
      <p:sp>
        <p:nvSpPr>
          <p:cNvPr id="54" name="Rectangle 53">
            <a:extLst>
              <a:ext uri="{FF2B5EF4-FFF2-40B4-BE49-F238E27FC236}">
                <a16:creationId xmlns:a16="http://schemas.microsoft.com/office/drawing/2014/main" id="{6F82DD72-0175-40FC-822C-F62704C72DD0}"/>
              </a:ext>
            </a:extLst>
          </p:cNvPr>
          <p:cNvSpPr/>
          <p:nvPr/>
        </p:nvSpPr>
        <p:spPr>
          <a:xfrm>
            <a:off x="609600" y="7147560"/>
            <a:ext cx="5029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956ED07-59A1-4C58-8441-933A7ED264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3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2438" y="7239000"/>
            <a:ext cx="213841" cy="365760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C30807E6-B362-4828-840A-F029FE8181ED}"/>
              </a:ext>
            </a:extLst>
          </p:cNvPr>
          <p:cNvSpPr/>
          <p:nvPr/>
        </p:nvSpPr>
        <p:spPr>
          <a:xfrm>
            <a:off x="4191000" y="7147560"/>
            <a:ext cx="502920" cy="548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 descr="Icon&#10;&#10;Description automatically generated">
            <a:extLst>
              <a:ext uri="{FF2B5EF4-FFF2-40B4-BE49-F238E27FC236}">
                <a16:creationId xmlns:a16="http://schemas.microsoft.com/office/drawing/2014/main" id="{52C6C1C2-7717-4552-AF6D-D79D249EF58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2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0848" y="7239000"/>
            <a:ext cx="311198" cy="36576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BE24735-998B-4143-9120-134161456C36}"/>
              </a:ext>
            </a:extLst>
          </p:cNvPr>
          <p:cNvSpPr/>
          <p:nvPr/>
        </p:nvSpPr>
        <p:spPr>
          <a:xfrm>
            <a:off x="0" y="9444040"/>
            <a:ext cx="7772400" cy="667691"/>
          </a:xfrm>
          <a:prstGeom prst="rect">
            <a:avLst/>
          </a:prstGeom>
          <a:solidFill>
            <a:srgbClr val="234B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ext, logo&#10;&#10;Description automatically generated">
            <a:extLst>
              <a:ext uri="{FF2B5EF4-FFF2-40B4-BE49-F238E27FC236}">
                <a16:creationId xmlns:a16="http://schemas.microsoft.com/office/drawing/2014/main" id="{523998FF-3BC0-4A3F-A289-5B5F9C65C96F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22" b="37484"/>
          <a:stretch/>
        </p:blipFill>
        <p:spPr>
          <a:xfrm>
            <a:off x="551670" y="9613392"/>
            <a:ext cx="972330" cy="292608"/>
          </a:xfrm>
          <a:prstGeom prst="rect">
            <a:avLst/>
          </a:prstGeom>
        </p:spPr>
      </p:pic>
      <p:sp>
        <p:nvSpPr>
          <p:cNvPr id="5" name="object 16">
            <a:extLst>
              <a:ext uri="{FF2B5EF4-FFF2-40B4-BE49-F238E27FC236}">
                <a16:creationId xmlns:a16="http://schemas.microsoft.com/office/drawing/2014/main" id="{04EC93E9-D393-4AE6-A1CF-997EF2E6A3D4}"/>
              </a:ext>
            </a:extLst>
          </p:cNvPr>
          <p:cNvSpPr txBox="1"/>
          <p:nvPr/>
        </p:nvSpPr>
        <p:spPr>
          <a:xfrm>
            <a:off x="6477000" y="9663468"/>
            <a:ext cx="11322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10" dirty="0">
                <a:solidFill>
                  <a:srgbClr val="FFFFFF"/>
                </a:solidFill>
                <a:latin typeface="Roboto"/>
                <a:cs typeface="Roboto"/>
              </a:rPr>
              <a:t>www.</a:t>
            </a:r>
            <a:r>
              <a:rPr lang="en-US" sz="1000" b="1" spc="-10" dirty="0">
                <a:solidFill>
                  <a:srgbClr val="FED939"/>
                </a:solidFill>
                <a:latin typeface="Roboto"/>
                <a:cs typeface="Roboto"/>
              </a:rPr>
              <a:t>lunavi</a:t>
            </a:r>
            <a:r>
              <a:rPr lang="en-US" sz="1000" b="1" spc="-10" dirty="0">
                <a:solidFill>
                  <a:srgbClr val="FFFFFF"/>
                </a:solidFill>
                <a:latin typeface="Roboto"/>
                <a:cs typeface="Roboto"/>
              </a:rPr>
              <a:t>.com</a:t>
            </a:r>
            <a:endParaRPr sz="1000" u="sng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F7B86246924419345FCA315ED9C08" ma:contentTypeVersion="18" ma:contentTypeDescription="Create a new document." ma:contentTypeScope="" ma:versionID="5ac6373e27ff02e3bc3709a3f761b72c">
  <xsd:schema xmlns:xsd="http://www.w3.org/2001/XMLSchema" xmlns:xs="http://www.w3.org/2001/XMLSchema" xmlns:p="http://schemas.microsoft.com/office/2006/metadata/properties" xmlns:ns2="9a9996b6-5fb7-4f16-accb-5d6653772a3d" xmlns:ns3="50b0f60e-bb33-472c-bf7b-c0a880477c6a" targetNamespace="http://schemas.microsoft.com/office/2006/metadata/properties" ma:root="true" ma:fieldsID="17069ad31d25619c558c959e980f101a" ns2:_="" ns3:_="">
    <xsd:import namespace="9a9996b6-5fb7-4f16-accb-5d6653772a3d"/>
    <xsd:import namespace="50b0f60e-bb33-472c-bf7b-c0a880477c6a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996b6-5fb7-4f16-accb-5d6653772a3d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b0f60e-bb33-472c-bf7b-c0a880477c6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9a9996b6-5fb7-4f16-accb-5d6653772a3d" xsi:nil="true"/>
    <MigrationWizIdPermissions xmlns="9a9996b6-5fb7-4f16-accb-5d6653772a3d" xsi:nil="true"/>
    <MigrationWizIdDocumentLibraryPermissions xmlns="9a9996b6-5fb7-4f16-accb-5d6653772a3d" xsi:nil="true"/>
    <MigrationWizIdSecurityGroups xmlns="9a9996b6-5fb7-4f16-accb-5d6653772a3d" xsi:nil="true"/>
    <MigrationWizId xmlns="9a9996b6-5fb7-4f16-accb-5d6653772a3d" xsi:nil="true"/>
  </documentManagement>
</p:properties>
</file>

<file path=customXml/itemProps1.xml><?xml version="1.0" encoding="utf-8"?>
<ds:datastoreItem xmlns:ds="http://schemas.openxmlformats.org/officeDocument/2006/customXml" ds:itemID="{D450C5F0-EF64-4619-94C7-4333C94F78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164E56-8245-45E2-9776-438E333C4E8B}"/>
</file>

<file path=customXml/itemProps3.xml><?xml version="1.0" encoding="utf-8"?>
<ds:datastoreItem xmlns:ds="http://schemas.openxmlformats.org/officeDocument/2006/customXml" ds:itemID="{6FAAFDA5-849B-45C8-90EE-DBAFE58C7650}">
  <ds:schemaRefs>
    <ds:schemaRef ds:uri="c5026163-422e-452d-821f-97437705c5d7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d8bbfccd-bbf6-4b1b-b294-58944ac379d1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265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Roboto</vt:lpstr>
      <vt:lpstr>Roboto Light</vt:lpstr>
      <vt:lpstr>Office Theme</vt:lpstr>
      <vt:lpstr>Data Modernization Workshop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Application Workshop</dc:title>
  <dc:creator>SKamigaki</dc:creator>
  <cp:lastModifiedBy>Joe Kozlowicz</cp:lastModifiedBy>
  <cp:revision>16</cp:revision>
  <dcterms:created xsi:type="dcterms:W3CDTF">2020-10-27T20:18:01Z</dcterms:created>
  <dcterms:modified xsi:type="dcterms:W3CDTF">2020-10-28T22:03:21Z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2020-10-22T00:00:00Z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2020-10-27T00:00:00Z</vt:filetime>
  </property>
  <property fmtid="{D5CDD505-2E9C-101B-9397-08002B2CF9AE}" pid="5" name="ContentTypeId">
    <vt:lpwstr>0x010100077F7B86246924419345FCA315ED9C08</vt:lpwstr>
  </property>
</Properties>
</file>